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2" r:id="rId4"/>
    <p:sldId id="261" r:id="rId5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8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1289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739458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43211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53758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30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28587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35587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33016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05929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377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313559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469DF32-1468-4662-9F47-3D02249D3879}" type="datetimeFigureOut">
              <a:rPr lang="de-DE" smtClean="0"/>
              <a:t>03.07.2026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1F005E9-93B7-4D8B-AD35-7263019C53E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7710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4BADA061-19DF-A277-900D-0A5F20B336C8}"/>
              </a:ext>
            </a:extLst>
          </p:cNvPr>
          <p:cNvSpPr/>
          <p:nvPr/>
        </p:nvSpPr>
        <p:spPr>
          <a:xfrm>
            <a:off x="1032895" y="843281"/>
            <a:ext cx="5400000" cy="374904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3" name="Grafik 12" descr="Ähnliches Foto">
            <a:extLst>
              <a:ext uri="{FF2B5EF4-FFF2-40B4-BE49-F238E27FC236}">
                <a16:creationId xmlns:a16="http://schemas.microsoft.com/office/drawing/2014/main" id="{CF6C7261-5421-69D6-5868-CA5D5D12E8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1047" y="1112339"/>
            <a:ext cx="1166488" cy="58301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C3A93A50-1E31-C4BC-CE17-FCBB9AF972FE}"/>
              </a:ext>
            </a:extLst>
          </p:cNvPr>
          <p:cNvGrpSpPr/>
          <p:nvPr/>
        </p:nvGrpSpPr>
        <p:grpSpPr>
          <a:xfrm>
            <a:off x="991453" y="2690175"/>
            <a:ext cx="5448417" cy="1572207"/>
            <a:chOff x="6346732" y="3257594"/>
            <a:chExt cx="5448417" cy="1572207"/>
          </a:xfrm>
        </p:grpSpPr>
        <p:pic>
          <p:nvPicPr>
            <p:cNvPr id="15" name="Bild 4" descr="macbook-torsten:Users:g5torsten:Documents:works:melur:Bauschilder:vorlagen word:schräge-bauschild-quer.eps">
              <a:extLst>
                <a:ext uri="{FF2B5EF4-FFF2-40B4-BE49-F238E27FC236}">
                  <a16:creationId xmlns:a16="http://schemas.microsoft.com/office/drawing/2014/main" id="{02BAE7D8-7D9C-63A2-6E4F-216A1A2A77A6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8172" y="3257594"/>
              <a:ext cx="5400000" cy="1572207"/>
            </a:xfrm>
            <a:prstGeom prst="rect">
              <a:avLst/>
            </a:prstGeom>
            <a:noFill/>
            <a:ln>
              <a:noFill/>
            </a:ln>
            <a:extLst>
              <a:ext uri="{FAA26D3D-D897-4be2-8F04-BA451C77F1D7}">
  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  </a:ext>
            </a:extLst>
          </p:spPr>
        </p:pic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CA214DF3-44AA-6486-9B88-3E293F6DF86C}"/>
                </a:ext>
              </a:extLst>
            </p:cNvPr>
            <p:cNvSpPr txBox="1"/>
            <p:nvPr/>
          </p:nvSpPr>
          <p:spPr>
            <a:xfrm>
              <a:off x="6346732" y="3605834"/>
              <a:ext cx="5448417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gefördert aus Mitteln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der LAG AktivRegion </a:t>
              </a:r>
              <a:r>
                <a:rPr lang="de-DE" sz="160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Wagrien-Fehmarn e.V.</a:t>
              </a: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,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des Landes Schleswig-Holstein und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des Bundes im Rahmen der GAK*.</a:t>
              </a:r>
              <a:endParaRPr lang="de-DE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feld 16">
            <a:extLst>
              <a:ext uri="{FF2B5EF4-FFF2-40B4-BE49-F238E27FC236}">
                <a16:creationId xmlns:a16="http://schemas.microsoft.com/office/drawing/2014/main" id="{9AB0A387-D1B6-4335-E882-44D01F3B802C}"/>
              </a:ext>
            </a:extLst>
          </p:cNvPr>
          <p:cNvSpPr txBox="1"/>
          <p:nvPr/>
        </p:nvSpPr>
        <p:spPr>
          <a:xfrm>
            <a:off x="1032893" y="2087930"/>
            <a:ext cx="5399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Maßnahme aus dem Regionalbudget 2026</a:t>
            </a:r>
          </a:p>
          <a:p>
            <a:pPr algn="ctr"/>
            <a:r>
              <a:rPr lang="de-DE" sz="20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(Projektname)</a:t>
            </a:r>
            <a:endParaRPr lang="de-DE" sz="2000" dirty="0">
              <a:solidFill>
                <a:srgbClr val="FF0000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79410071-CFBC-2490-6060-1ABFC6738E5B}"/>
              </a:ext>
            </a:extLst>
          </p:cNvPr>
          <p:cNvSpPr txBox="1"/>
          <p:nvPr/>
        </p:nvSpPr>
        <p:spPr>
          <a:xfrm>
            <a:off x="986442" y="4283484"/>
            <a:ext cx="4795722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*Gemeinschaftsaufgabe "Verbesserung der Agrarstruktur und des Küstenschutzes"</a:t>
            </a:r>
          </a:p>
        </p:txBody>
      </p:sp>
      <p:pic>
        <p:nvPicPr>
          <p:cNvPr id="2" name="Grafik 1" descr="Ein Bild, das Schrift, Text, Grafiken, Grafikdesign enthält.&#10;&#10;Automatisch generierte Beschreibung">
            <a:extLst>
              <a:ext uri="{FF2B5EF4-FFF2-40B4-BE49-F238E27FC236}">
                <a16:creationId xmlns:a16="http://schemas.microsoft.com/office/drawing/2014/main" id="{D65FEC71-7F75-0414-8144-DA61B37711A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552" y="1035172"/>
            <a:ext cx="1212850" cy="691515"/>
          </a:xfrm>
          <a:prstGeom prst="rect">
            <a:avLst/>
          </a:prstGeom>
        </p:spPr>
      </p:pic>
      <p:pic>
        <p:nvPicPr>
          <p:cNvPr id="5" name="Grafik 4" descr="Ein Bild, das Text, Schrift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22EF8B83-5DF1-1363-87A6-6A15DDDE3BB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4" t="14522" r="8208" b="15062"/>
          <a:stretch>
            <a:fillRect/>
          </a:stretch>
        </p:blipFill>
        <p:spPr>
          <a:xfrm>
            <a:off x="3139443" y="1136760"/>
            <a:ext cx="1578861" cy="65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43083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4BADA061-19DF-A277-900D-0A5F20B336C8}"/>
              </a:ext>
            </a:extLst>
          </p:cNvPr>
          <p:cNvSpPr/>
          <p:nvPr/>
        </p:nvSpPr>
        <p:spPr>
          <a:xfrm>
            <a:off x="1032895" y="843281"/>
            <a:ext cx="5400000" cy="374904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C3A93A50-1E31-C4BC-CE17-FCBB9AF972FE}"/>
              </a:ext>
            </a:extLst>
          </p:cNvPr>
          <p:cNvGrpSpPr/>
          <p:nvPr/>
        </p:nvGrpSpPr>
        <p:grpSpPr>
          <a:xfrm>
            <a:off x="984477" y="2596895"/>
            <a:ext cx="5448415" cy="1791707"/>
            <a:chOff x="6322526" y="3372292"/>
            <a:chExt cx="5448417" cy="1572207"/>
          </a:xfrm>
        </p:grpSpPr>
        <p:pic>
          <p:nvPicPr>
            <p:cNvPr id="15" name="Bild 4" descr="macbook-torsten:Users:g5torsten:Documents:works:melur:Bauschilder:vorlagen word:schräge-bauschild-quer.eps">
              <a:extLst>
                <a:ext uri="{FF2B5EF4-FFF2-40B4-BE49-F238E27FC236}">
                  <a16:creationId xmlns:a16="http://schemas.microsoft.com/office/drawing/2014/main" id="{02BAE7D8-7D9C-63A2-6E4F-216A1A2A77A6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0942" y="3372292"/>
              <a:ext cx="5400000" cy="1572207"/>
            </a:xfrm>
            <a:prstGeom prst="rect">
              <a:avLst/>
            </a:prstGeom>
            <a:noFill/>
            <a:ln>
              <a:noFill/>
            </a:ln>
            <a:extLst>
              <a:ext uri="{FAA26D3D-D897-4be2-8F04-BA451C77F1D7}">
                <ma14:placeholderFlag xmlns:lc="http://schemas.openxmlformats.org/drawingml/2006/lockedCanvas" xmlns="" xmlns:mo="http://schemas.microsoft.com/office/mac/office/2008/main" xmlns:mv="urn:schemas-microsoft-com:mac:vml" xmlns:o="urn:schemas-microsoft-com:office:office" xmlns:v="urn:schemas-microsoft-com:vml" xmlns:w10="urn:schemas-microsoft-com:office:word" xmlns:w="http://schemas.openxmlformats.org/wordprocessingml/2006/main" xmlns:ma14="http://schemas.microsoft.com/office/mac/drawingml/2011/main" xmlns:pic="http://schemas.openxmlformats.org/drawingml/2006/picture" xmlns:wps="http://schemas.microsoft.com/office/word/2010/wordprocessingShape" xmlns:wne="http://schemas.microsoft.com/office/word/2006/wordml" xmlns:wpi="http://schemas.microsoft.com/office/word/2010/wordprocessingInk" xmlns:wpg="http://schemas.microsoft.com/office/word/2010/wordprocessingGroup" xmlns:w16se="http://schemas.microsoft.com/office/word/2015/wordml/symex" xmlns:w16cid="http://schemas.microsoft.com/office/word/2016/wordml/cid" xmlns:w15="http://schemas.microsoft.com/office/word/2012/wordml" xmlns:w14="http://schemas.microsoft.com/office/word/2010/wordml" xmlns:wp="http://schemas.openxmlformats.org/drawingml/2006/wordprocessingDrawing" xmlns:wp14="http://schemas.microsoft.com/office/word/2010/wordprocessingDrawing" xmlns:m="http://schemas.openxmlformats.org/officeDocument/2006/math" xmlns:am3d="http://schemas.microsoft.com/office/drawing/2017/model3d" xmlns:aink="http://schemas.microsoft.com/office/drawing/2016/ink" xmlns:mc="http://schemas.openxmlformats.org/markup-compatibility/2006" xmlns:cx8="http://schemas.microsoft.com/office/drawing/2016/5/14/chartex" xmlns:cx7="http://schemas.microsoft.com/office/drawing/2016/5/13/chartex" xmlns:cx6="http://schemas.microsoft.com/office/drawing/2016/5/12/chartex" xmlns:cx5="http://schemas.microsoft.com/office/drawing/2016/5/11/chartex" xmlns:cx4="http://schemas.microsoft.com/office/drawing/2016/5/10/chartex" xmlns:cx3="http://schemas.microsoft.com/office/drawing/2016/5/9/chartex" xmlns:cx2="http://schemas.microsoft.com/office/drawing/2015/10/21/chartex" xmlns:cx1="http://schemas.microsoft.com/office/drawing/2015/9/8/chartex" xmlns:cx="http://schemas.microsoft.com/office/drawing/2014/chartex" xmlns:wpc="http://schemas.microsoft.com/office/word/2010/wordprocessingCanvas"/>
              </a:ext>
            </a:extLst>
          </p:spPr>
        </p:pic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CA214DF3-44AA-6486-9B88-3E293F6DF86C}"/>
                </a:ext>
              </a:extLst>
            </p:cNvPr>
            <p:cNvSpPr txBox="1"/>
            <p:nvPr/>
          </p:nvSpPr>
          <p:spPr>
            <a:xfrm>
              <a:off x="6322526" y="3808008"/>
              <a:ext cx="5448417" cy="104387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de-DE" sz="120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de-DE" sz="12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gefördert durch die LAG AktivRegion Wagrien-Fehmarn e.V.</a:t>
              </a:r>
            </a:p>
            <a:p>
              <a:pPr algn="r"/>
              <a:endParaRPr lang="de-DE" sz="12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algn="r"/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mit Mitteln der GAK* des Bundes und des Landes Schleswig-Holstein und Mitteln der LAG AktivRegion Wagrien-Fehmarn e.V.</a:t>
              </a:r>
            </a:p>
            <a:p>
              <a:pPr algn="r"/>
              <a:endParaRPr lang="de-DE" sz="7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algn="r"/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auf Initiative des Ministeriums für Landwirtschaft, ländliche Räume, Europa</a:t>
              </a:r>
              <a:r>
                <a:rPr lang="de-DE" sz="105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und Verbraucherschutz des Landes Schleswig-Holstein</a:t>
              </a:r>
            </a:p>
          </p:txBody>
        </p:sp>
      </p:grpSp>
      <p:sp>
        <p:nvSpPr>
          <p:cNvPr id="17" name="Textfeld 16">
            <a:extLst>
              <a:ext uri="{FF2B5EF4-FFF2-40B4-BE49-F238E27FC236}">
                <a16:creationId xmlns:a16="http://schemas.microsoft.com/office/drawing/2014/main" id="{9AB0A387-D1B6-4335-E882-44D01F3B802C}"/>
              </a:ext>
            </a:extLst>
          </p:cNvPr>
          <p:cNvSpPr txBox="1"/>
          <p:nvPr/>
        </p:nvSpPr>
        <p:spPr>
          <a:xfrm>
            <a:off x="1032893" y="2087930"/>
            <a:ext cx="539999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0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Maßnahme aus dem Regionalbudget 2026</a:t>
            </a:r>
          </a:p>
          <a:p>
            <a:pPr algn="ctr"/>
            <a:r>
              <a:rPr lang="de-DE" sz="20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(Projektname)</a:t>
            </a:r>
            <a:endParaRPr lang="de-DE" sz="2000" dirty="0">
              <a:solidFill>
                <a:srgbClr val="FF0000"/>
              </a:solidFill>
            </a:endParaRPr>
          </a:p>
        </p:txBody>
      </p:sp>
      <p:pic>
        <p:nvPicPr>
          <p:cNvPr id="2" name="Grafik 1" descr="Ein Bild, das Schrift, Text, Grafiken, Grafikdesign enthält.&#10;&#10;Automatisch generierte Beschreibung">
            <a:extLst>
              <a:ext uri="{FF2B5EF4-FFF2-40B4-BE49-F238E27FC236}">
                <a16:creationId xmlns:a16="http://schemas.microsoft.com/office/drawing/2014/main" id="{D65FEC71-7F75-0414-8144-DA61B37711A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0552" y="1035172"/>
            <a:ext cx="1212850" cy="691515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16756629-5FC9-D621-E023-1CE3AC6AE3F4}"/>
              </a:ext>
            </a:extLst>
          </p:cNvPr>
          <p:cNvSpPr txBox="1"/>
          <p:nvPr/>
        </p:nvSpPr>
        <p:spPr>
          <a:xfrm>
            <a:off x="1032893" y="4365725"/>
            <a:ext cx="5094055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900" b="1" dirty="0">
                <a:latin typeface="Arial" panose="020B0604020202020204" pitchFamily="34" charset="0"/>
                <a:cs typeface="Arial" panose="020B0604020202020204" pitchFamily="34" charset="0"/>
              </a:rPr>
              <a:t>*Gemeinschaftsaufgabe "Verbesserung der Agrarstruktur und des Küstenschutzes"</a:t>
            </a:r>
          </a:p>
        </p:txBody>
      </p:sp>
      <p:pic>
        <p:nvPicPr>
          <p:cNvPr id="1032" name="Picture 8" descr="Ortsentwicklungskonzept / Stadt Plön">
            <a:extLst>
              <a:ext uri="{FF2B5EF4-FFF2-40B4-BE49-F238E27FC236}">
                <a16:creationId xmlns:a16="http://schemas.microsoft.com/office/drawing/2014/main" id="{A6E68EB0-0424-4941-20BE-553FD7DCA6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3616" y="1033131"/>
            <a:ext cx="1577760" cy="805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fik 2" descr="Ein Bild, das Text, Schrift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B15AADDA-3C12-3643-40B9-6C8DC2740A2C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4" t="14522" r="8208" b="15062"/>
          <a:stretch>
            <a:fillRect/>
          </a:stretch>
        </p:blipFill>
        <p:spPr>
          <a:xfrm>
            <a:off x="2914078" y="1174397"/>
            <a:ext cx="1578861" cy="650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40720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77B8B6-2961-63FC-7ACF-DE53EA1C39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29F6F4C6-468A-C480-837D-4BAA3E97A9A3}"/>
              </a:ext>
            </a:extLst>
          </p:cNvPr>
          <p:cNvSpPr/>
          <p:nvPr/>
        </p:nvSpPr>
        <p:spPr>
          <a:xfrm>
            <a:off x="420624" y="493776"/>
            <a:ext cx="8202168" cy="591616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13" name="Grafik 12" descr="Ähnliches Foto">
            <a:extLst>
              <a:ext uri="{FF2B5EF4-FFF2-40B4-BE49-F238E27FC236}">
                <a16:creationId xmlns:a16="http://schemas.microsoft.com/office/drawing/2014/main" id="{4C3865B8-360C-6BB4-633A-20CE2D28C20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47691" y="844213"/>
            <a:ext cx="1578861" cy="789123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9FE874F2-A49B-41D9-2B03-91A437BA8C39}"/>
              </a:ext>
            </a:extLst>
          </p:cNvPr>
          <p:cNvGrpSpPr/>
          <p:nvPr/>
        </p:nvGrpSpPr>
        <p:grpSpPr>
          <a:xfrm>
            <a:off x="420624" y="2977727"/>
            <a:ext cx="8202167" cy="2942529"/>
            <a:chOff x="6346732" y="3257594"/>
            <a:chExt cx="5448417" cy="1572207"/>
          </a:xfrm>
        </p:grpSpPr>
        <p:pic>
          <p:nvPicPr>
            <p:cNvPr id="15" name="Bild 4" descr="macbook-torsten:Users:g5torsten:Documents:works:melur:Bauschilder:vorlagen word:schräge-bauschild-quer.eps">
              <a:extLst>
                <a:ext uri="{FF2B5EF4-FFF2-40B4-BE49-F238E27FC236}">
                  <a16:creationId xmlns:a16="http://schemas.microsoft.com/office/drawing/2014/main" id="{B29EF287-626B-0EBB-A559-65EA99969524}"/>
                </a:ext>
              </a:extLst>
            </p:cNvPr>
            <p:cNvPicPr/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88172" y="3257594"/>
              <a:ext cx="5400000" cy="1572207"/>
            </a:xfrm>
            <a:prstGeom prst="rect">
              <a:avLst/>
            </a:prstGeom>
            <a:noFill/>
            <a:ln>
              <a:noFill/>
            </a:ln>
            <a:extLst>
              <a:ext uri="{FAA26D3D-D897-4be2-8F04-BA451C77F1D7}">
                <ma14:placeholder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  </a:ext>
            </a:extLst>
          </p:spPr>
        </p:pic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D5821AA4-C709-E35F-0D35-6DB622FC106A}"/>
                </a:ext>
              </a:extLst>
            </p:cNvPr>
            <p:cNvSpPr txBox="1"/>
            <p:nvPr/>
          </p:nvSpPr>
          <p:spPr>
            <a:xfrm>
              <a:off x="6346732" y="3605834"/>
              <a:ext cx="5448417" cy="107721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gefördert aus Mitteln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der LAG AktivRegion </a:t>
              </a:r>
              <a:r>
                <a:rPr lang="de-DE" sz="160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Wagrien-Fehmarn e.V.</a:t>
              </a: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,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des Landes Schleswig-Holstein und </a:t>
              </a:r>
              <a:b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6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des Bundes im Rahmen der GAK*.</a:t>
              </a:r>
              <a:endParaRPr lang="de-DE" sz="1600" dirty="0">
                <a:solidFill>
                  <a:schemeClr val="bg1"/>
                </a:solidFill>
              </a:endParaRPr>
            </a:p>
          </p:txBody>
        </p:sp>
      </p:grpSp>
      <p:sp>
        <p:nvSpPr>
          <p:cNvPr id="17" name="Textfeld 16">
            <a:extLst>
              <a:ext uri="{FF2B5EF4-FFF2-40B4-BE49-F238E27FC236}">
                <a16:creationId xmlns:a16="http://schemas.microsoft.com/office/drawing/2014/main" id="{257B9E96-10E7-6422-664D-F499C179E9E6}"/>
              </a:ext>
            </a:extLst>
          </p:cNvPr>
          <p:cNvSpPr txBox="1"/>
          <p:nvPr/>
        </p:nvSpPr>
        <p:spPr>
          <a:xfrm>
            <a:off x="275680" y="2375636"/>
            <a:ext cx="777104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Maßnahme aus dem Regionalbudget 2026</a:t>
            </a:r>
          </a:p>
          <a:p>
            <a:pPr algn="ctr"/>
            <a:r>
              <a:rPr lang="de-DE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(Projektname)</a:t>
            </a:r>
            <a:endParaRPr lang="de-DE" sz="2800" dirty="0">
              <a:solidFill>
                <a:srgbClr val="FF0000"/>
              </a:solidFill>
            </a:endParaRPr>
          </a:p>
        </p:txBody>
      </p:sp>
      <p:sp>
        <p:nvSpPr>
          <p:cNvPr id="18" name="Textfeld 17">
            <a:extLst>
              <a:ext uri="{FF2B5EF4-FFF2-40B4-BE49-F238E27FC236}">
                <a16:creationId xmlns:a16="http://schemas.microsoft.com/office/drawing/2014/main" id="{4C74FE19-7C1F-1E7A-B943-B85A3573D02D}"/>
              </a:ext>
            </a:extLst>
          </p:cNvPr>
          <p:cNvSpPr txBox="1"/>
          <p:nvPr/>
        </p:nvSpPr>
        <p:spPr>
          <a:xfrm>
            <a:off x="-52592" y="6118003"/>
            <a:ext cx="6320127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*Gemeinschaftsaufgabe "Verbesserung der Agrarstruktur und des Küstenschutzes"</a:t>
            </a:r>
          </a:p>
        </p:txBody>
      </p:sp>
      <p:pic>
        <p:nvPicPr>
          <p:cNvPr id="2" name="Grafik 1" descr="Ein Bild, das Schrift, Text, Grafiken, Grafikdesign enthält.&#10;&#10;Automatisch generierte Beschreibung">
            <a:extLst>
              <a:ext uri="{FF2B5EF4-FFF2-40B4-BE49-F238E27FC236}">
                <a16:creationId xmlns:a16="http://schemas.microsoft.com/office/drawing/2014/main" id="{F25AECEF-C63C-D477-8D41-45071C0BF8C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7448" y="830961"/>
            <a:ext cx="1578861" cy="900199"/>
          </a:xfrm>
          <a:prstGeom prst="rect">
            <a:avLst/>
          </a:prstGeom>
        </p:spPr>
      </p:pic>
      <p:pic>
        <p:nvPicPr>
          <p:cNvPr id="5" name="Grafik 4" descr="Ein Bild, das Text, Schrift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30E64D28-0101-2796-4D53-8D5B2130830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4" t="14522" r="8208" b="15062"/>
          <a:stretch>
            <a:fillRect/>
          </a:stretch>
        </p:blipFill>
        <p:spPr>
          <a:xfrm>
            <a:off x="3531110" y="901096"/>
            <a:ext cx="2081781" cy="857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0872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DB4F25-9CC2-B65C-9A61-526F77C85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eck 3">
            <a:extLst>
              <a:ext uri="{FF2B5EF4-FFF2-40B4-BE49-F238E27FC236}">
                <a16:creationId xmlns:a16="http://schemas.microsoft.com/office/drawing/2014/main" id="{55D4C2FA-DF76-5DC4-BD9A-04C5A0E8D45D}"/>
              </a:ext>
            </a:extLst>
          </p:cNvPr>
          <p:cNvSpPr/>
          <p:nvPr/>
        </p:nvSpPr>
        <p:spPr>
          <a:xfrm>
            <a:off x="676656" y="420624"/>
            <a:ext cx="7918703" cy="605332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grpSp>
        <p:nvGrpSpPr>
          <p:cNvPr id="14" name="Gruppieren 13">
            <a:extLst>
              <a:ext uri="{FF2B5EF4-FFF2-40B4-BE49-F238E27FC236}">
                <a16:creationId xmlns:a16="http://schemas.microsoft.com/office/drawing/2014/main" id="{DD82EC6D-D2B5-A97B-F516-B27826D0FA03}"/>
              </a:ext>
            </a:extLst>
          </p:cNvPr>
          <p:cNvGrpSpPr/>
          <p:nvPr/>
        </p:nvGrpSpPr>
        <p:grpSpPr>
          <a:xfrm>
            <a:off x="683017" y="3310128"/>
            <a:ext cx="7912342" cy="2743200"/>
            <a:chOff x="6326903" y="3372292"/>
            <a:chExt cx="5444039" cy="1572207"/>
          </a:xfrm>
        </p:grpSpPr>
        <p:pic>
          <p:nvPicPr>
            <p:cNvPr id="15" name="Bild 4" descr="macbook-torsten:Users:g5torsten:Documents:works:melur:Bauschilder:vorlagen word:schräge-bauschild-quer.eps">
              <a:extLst>
                <a:ext uri="{FF2B5EF4-FFF2-40B4-BE49-F238E27FC236}">
                  <a16:creationId xmlns:a16="http://schemas.microsoft.com/office/drawing/2014/main" id="{937FC09B-B5B9-88F1-1DE7-18944D9B8932}"/>
                </a:ext>
              </a:extLst>
            </p:cNvPr>
            <p:cNvPicPr/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370942" y="3372292"/>
              <a:ext cx="5400000" cy="1572207"/>
            </a:xfrm>
            <a:prstGeom prst="rect">
              <a:avLst/>
            </a:prstGeom>
            <a:noFill/>
            <a:ln>
              <a:noFill/>
            </a:ln>
            <a:extLst>
              <a:ext uri="{FAA26D3D-D897-4be2-8F04-BA451C77F1D7}">
                <ma14:placeholderFlag xmlns:wpc="http://schemas.microsoft.com/office/word/2010/wordprocessingCanvas" xmlns:cx="http://schemas.microsoft.com/office/drawing/2014/chartex" xmlns:cx1="http://schemas.microsoft.com/office/drawing/2015/9/8/chartex" xmlns:cx2="http://schemas.microsoft.com/office/drawing/2015/10/21/chartex" xmlns:cx3="http://schemas.microsoft.com/office/drawing/2016/5/9/chartex" xmlns:cx4="http://schemas.microsoft.com/office/drawing/2016/5/10/chartex" xmlns:cx5="http://schemas.microsoft.com/office/drawing/2016/5/11/chartex" xmlns:cx6="http://schemas.microsoft.com/office/drawing/2016/5/12/chartex" xmlns:cx7="http://schemas.microsoft.com/office/drawing/2016/5/13/chartex" xmlns:cx8="http://schemas.microsoft.com/office/drawing/2016/5/14/chartex" xmlns:mc="http://schemas.openxmlformats.org/markup-compatibility/2006" xmlns:aink="http://schemas.microsoft.com/office/drawing/2016/ink" xmlns:am3d="http://schemas.microsoft.com/office/drawing/2017/model3d" xmlns:m="http://schemas.openxmlformats.org/officeDocument/2006/math" xmlns:wp14="http://schemas.microsoft.com/office/word/2010/wordprocessingDrawing" xmlns:wp="http://schemas.openxmlformats.org/drawingml/2006/wordprocessingDrawing" xmlns:w14="http://schemas.microsoft.com/office/word/2010/wordml" xmlns:w15="http://schemas.microsoft.com/office/word/2012/wordml" xmlns:w16cid="http://schemas.microsoft.com/office/word/2016/wordml/cid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pic="http://schemas.openxmlformats.org/drawingml/2006/picture" xmlns:ma14="http://schemas.microsoft.com/office/mac/drawingml/2011/main" xmlns:w="http://schemas.openxmlformats.org/wordprocessingml/2006/main" xmlns:w10="urn:schemas-microsoft-com:office:word" xmlns:v="urn:schemas-microsoft-com:vml" xmlns:o="urn:schemas-microsoft-com:office:office" xmlns:mv="urn:schemas-microsoft-com:mac:vml" xmlns:mo="http://schemas.microsoft.com/office/mac/office/2008/main" xmlns="" xmlns:lc="http://schemas.openxmlformats.org/drawingml/2006/lockedCanvas"/>
              </a:ext>
            </a:extLst>
          </p:spPr>
        </p:pic>
        <p:sp>
          <p:nvSpPr>
            <p:cNvPr id="16" name="Textfeld 15">
              <a:extLst>
                <a:ext uri="{FF2B5EF4-FFF2-40B4-BE49-F238E27FC236}">
                  <a16:creationId xmlns:a16="http://schemas.microsoft.com/office/drawing/2014/main" id="{4D5A3E6C-B9F8-BE87-B917-1492DC35FF1D}"/>
                </a:ext>
              </a:extLst>
            </p:cNvPr>
            <p:cNvSpPr txBox="1"/>
            <p:nvPr/>
          </p:nvSpPr>
          <p:spPr>
            <a:xfrm>
              <a:off x="6326903" y="3933871"/>
              <a:ext cx="5399999" cy="66372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r"/>
              <a:r>
                <a:rPr lang="de-DE" sz="140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de-DE" sz="140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gefördert durch die LAG AktivRegion Wagrien-Fehmarn e.V.</a:t>
              </a:r>
            </a:p>
            <a:p>
              <a:pPr algn="r"/>
              <a:endParaRPr lang="de-DE" sz="12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algn="r"/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mit Mitteln der GAK* des Bundes und des Landes Schleswig-Holstein und Mitteln </a:t>
              </a:r>
              <a:b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der LAG AktivRegion Wagrien-Fehmarn e.V.</a:t>
              </a:r>
            </a:p>
            <a:p>
              <a:pPr algn="r"/>
              <a:endParaRPr lang="de-DE" sz="700" b="1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endParaRPr>
            </a:p>
            <a:p>
              <a:pPr algn="r"/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auf Initiative des Ministeriums für Landwirtschaft, ländliche Räume, Europa</a:t>
              </a:r>
              <a:r>
                <a:rPr lang="de-DE" sz="1050" b="1" dirty="0">
                  <a:solidFill>
                    <a:schemeClr val="bg1"/>
                  </a:solidFill>
                  <a:latin typeface="Arial" panose="020B0604020202020204" pitchFamily="34" charset="0"/>
                  <a:ea typeface="Calibri" panose="020F0502020204030204" pitchFamily="34" charset="0"/>
                </a:rPr>
                <a:t> </a:t>
              </a:r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und Verbraucherschutz </a:t>
              </a:r>
              <a:b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</a:br>
              <a:r>
                <a:rPr lang="de-DE" sz="1050" b="1" dirty="0">
                  <a:solidFill>
                    <a:schemeClr val="bg1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</a:rPr>
                <a:t>des Landes Schleswig-Holstein</a:t>
              </a:r>
            </a:p>
          </p:txBody>
        </p:sp>
      </p:grpSp>
      <p:sp>
        <p:nvSpPr>
          <p:cNvPr id="17" name="Textfeld 16">
            <a:extLst>
              <a:ext uri="{FF2B5EF4-FFF2-40B4-BE49-F238E27FC236}">
                <a16:creationId xmlns:a16="http://schemas.microsoft.com/office/drawing/2014/main" id="{8CB55E1B-83C2-4291-ADD5-E60AED9261C7}"/>
              </a:ext>
            </a:extLst>
          </p:cNvPr>
          <p:cNvSpPr txBox="1"/>
          <p:nvPr/>
        </p:nvSpPr>
        <p:spPr>
          <a:xfrm>
            <a:off x="747023" y="2456815"/>
            <a:ext cx="75397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de-DE" sz="2800" b="1" dirty="0"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Maßnahme aus dem Regionalbudget 2026</a:t>
            </a:r>
          </a:p>
          <a:p>
            <a:pPr algn="ctr"/>
            <a:r>
              <a:rPr lang="de-DE" sz="2800" b="1" dirty="0">
                <a:solidFill>
                  <a:srgbClr val="FF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(Projektname)</a:t>
            </a:r>
            <a:endParaRPr lang="de-DE" sz="2800" dirty="0">
              <a:solidFill>
                <a:srgbClr val="FF0000"/>
              </a:solidFill>
            </a:endParaRPr>
          </a:p>
        </p:txBody>
      </p:sp>
      <p:pic>
        <p:nvPicPr>
          <p:cNvPr id="2" name="Grafik 1" descr="Ein Bild, das Schrift, Text, Grafiken, Grafikdesign enthält.&#10;&#10;Automatisch generierte Beschreibung">
            <a:extLst>
              <a:ext uri="{FF2B5EF4-FFF2-40B4-BE49-F238E27FC236}">
                <a16:creationId xmlns:a16="http://schemas.microsoft.com/office/drawing/2014/main" id="{9AE78F70-7C37-1037-6E07-1FAC9F8C106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639" y="723384"/>
            <a:ext cx="1497735" cy="853944"/>
          </a:xfrm>
          <a:prstGeom prst="rect">
            <a:avLst/>
          </a:prstGeom>
        </p:spPr>
      </p:pic>
      <p:sp>
        <p:nvSpPr>
          <p:cNvPr id="19" name="Textfeld 18">
            <a:extLst>
              <a:ext uri="{FF2B5EF4-FFF2-40B4-BE49-F238E27FC236}">
                <a16:creationId xmlns:a16="http://schemas.microsoft.com/office/drawing/2014/main" id="{3E22E575-1EF0-146F-1AEF-E77BEECF86D0}"/>
              </a:ext>
            </a:extLst>
          </p:cNvPr>
          <p:cNvSpPr txBox="1"/>
          <p:nvPr/>
        </p:nvSpPr>
        <p:spPr>
          <a:xfrm>
            <a:off x="676656" y="6200572"/>
            <a:ext cx="6035040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sz="1000" b="1" dirty="0">
                <a:latin typeface="Arial" panose="020B0604020202020204" pitchFamily="34" charset="0"/>
                <a:cs typeface="Arial" panose="020B0604020202020204" pitchFamily="34" charset="0"/>
              </a:rPr>
              <a:t>*Gemeinschaftsaufgabe "Verbesserung der Agrarstruktur und des Küstenschutzes"</a:t>
            </a:r>
          </a:p>
        </p:txBody>
      </p:sp>
      <p:pic>
        <p:nvPicPr>
          <p:cNvPr id="1032" name="Picture 8" descr="Ortsentwicklungskonzept / Stadt Plön">
            <a:extLst>
              <a:ext uri="{FF2B5EF4-FFF2-40B4-BE49-F238E27FC236}">
                <a16:creationId xmlns:a16="http://schemas.microsoft.com/office/drawing/2014/main" id="{EFF23D70-0040-5543-0B91-ADF25DED96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0464" y="621586"/>
            <a:ext cx="1767897" cy="9029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Grafik 2" descr="Ein Bild, das Text, Schrift, Screenshot, Logo enthält.&#10;&#10;KI-generierte Inhalte können fehlerhaft sein.">
            <a:extLst>
              <a:ext uri="{FF2B5EF4-FFF2-40B4-BE49-F238E27FC236}">
                <a16:creationId xmlns:a16="http://schemas.microsoft.com/office/drawing/2014/main" id="{8ED6E32D-6A91-C082-716B-6182C8E6133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544" t="14522" r="8208" b="15062"/>
          <a:stretch>
            <a:fillRect/>
          </a:stretch>
        </p:blipFill>
        <p:spPr>
          <a:xfrm>
            <a:off x="3552970" y="804672"/>
            <a:ext cx="1767897" cy="728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2621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220</Words>
  <Application>Microsoft Office PowerPoint</Application>
  <PresentationFormat>Bildschirmpräsentation (4:3)</PresentationFormat>
  <Paragraphs>24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Lisa Preuß - inspektour GmbH</dc:creator>
  <cp:lastModifiedBy>Finn Jacob - inspektour GmbH</cp:lastModifiedBy>
  <cp:revision>8</cp:revision>
  <cp:lastPrinted>2024-10-07T12:26:02Z</cp:lastPrinted>
  <dcterms:created xsi:type="dcterms:W3CDTF">2024-04-05T08:46:40Z</dcterms:created>
  <dcterms:modified xsi:type="dcterms:W3CDTF">2026-07-03T10:36:59Z</dcterms:modified>
</cp:coreProperties>
</file>